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1"/>
  </p:sldMasterIdLst>
  <p:notesMasterIdLst>
    <p:notesMasterId r:id="rId22"/>
  </p:notesMasterIdLst>
  <p:handoutMasterIdLst>
    <p:handoutMasterId r:id="rId23"/>
  </p:handoutMasterIdLst>
  <p:sldIdLst>
    <p:sldId id="256" r:id="rId2"/>
    <p:sldId id="283" r:id="rId3"/>
    <p:sldId id="267" r:id="rId4"/>
    <p:sldId id="273" r:id="rId5"/>
    <p:sldId id="274" r:id="rId6"/>
    <p:sldId id="275" r:id="rId7"/>
    <p:sldId id="284" r:id="rId8"/>
    <p:sldId id="276" r:id="rId9"/>
    <p:sldId id="277" r:id="rId10"/>
    <p:sldId id="278" r:id="rId11"/>
    <p:sldId id="279" r:id="rId12"/>
    <p:sldId id="290" r:id="rId13"/>
    <p:sldId id="281" r:id="rId14"/>
    <p:sldId id="280" r:id="rId15"/>
    <p:sldId id="282" r:id="rId16"/>
    <p:sldId id="285" r:id="rId17"/>
    <p:sldId id="286" r:id="rId18"/>
    <p:sldId id="288" r:id="rId19"/>
    <p:sldId id="287" r:id="rId20"/>
    <p:sldId id="28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32"/>
    <p:restoredTop sz="96405"/>
  </p:normalViewPr>
  <p:slideViewPr>
    <p:cSldViewPr snapToGrid="0">
      <p:cViewPr varScale="1">
        <p:scale>
          <a:sx n="229" d="100"/>
          <a:sy n="229" d="100"/>
        </p:scale>
        <p:origin x="6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72" d="100"/>
          <a:sy n="172" d="100"/>
        </p:scale>
        <p:origin x="80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9417B4-7756-F45B-5703-C8CCA2D6CEA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fr-FR" dirty="0"/>
              <a:t>15/02/2024</a:t>
            </a:r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D137CE-B183-9D77-63AC-5FC8D98851F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FR"/>
              <a:t>15 février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109EB-CF93-15E2-BB73-17EF5B341D2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8143DC-FB6C-8E4B-A133-85083409E111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268339221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fr-FR" dirty="0"/>
              <a:t>15/02/2024</a:t>
            </a:r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7F955-52D1-5542-A537-962421857EE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77039939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15/02/2024</a:t>
            </a:r>
            <a:endParaRPr lang="en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F7844-971B-204C-8344-C88FE14DC09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666793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15/02/2024</a:t>
            </a:r>
            <a:endParaRPr lang="en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F7844-971B-204C-8344-C88FE14DC09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203451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15/02/2024</a:t>
            </a:r>
            <a:endParaRPr lang="en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F7844-971B-204C-8344-C88FE14DC098}" type="slidenum">
              <a:rPr lang="en-FR" smtClean="0"/>
              <a:t>‹#›</a:t>
            </a:fld>
            <a:endParaRPr lang="en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531267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15/02/2024</a:t>
            </a:r>
            <a:endParaRPr lang="en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F7844-971B-204C-8344-C88FE14DC09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2421468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15/02/2024</a:t>
            </a:r>
            <a:endParaRPr lang="en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F7844-971B-204C-8344-C88FE14DC098}" type="slidenum">
              <a:rPr lang="en-FR" smtClean="0"/>
              <a:t>‹#›</a:t>
            </a:fld>
            <a:endParaRPr lang="en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089916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15/02/2024</a:t>
            </a:r>
            <a:endParaRPr lang="en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F7844-971B-204C-8344-C88FE14DC09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403890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15/02/2024</a:t>
            </a:r>
            <a:endParaRPr lang="en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F7844-971B-204C-8344-C88FE14DC09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7799548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15/02/2024</a:t>
            </a:r>
            <a:endParaRPr lang="en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F7844-971B-204C-8344-C88FE14DC09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702857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15/02/2024</a:t>
            </a:r>
            <a:endParaRPr lang="en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F7844-971B-204C-8344-C88FE14DC09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081748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15/02/2024</a:t>
            </a:r>
            <a:endParaRPr lang="en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F7844-971B-204C-8344-C88FE14DC09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045151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15/02/2024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F7844-971B-204C-8344-C88FE14DC09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312181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15/02/2024</a:t>
            </a:r>
            <a:endParaRPr lang="en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F7844-971B-204C-8344-C88FE14DC09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528291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15/02/2024</a:t>
            </a:r>
            <a:endParaRPr lang="en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F7844-971B-204C-8344-C88FE14DC09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63841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15/02/2024</a:t>
            </a:r>
            <a:endParaRPr lang="en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F7844-971B-204C-8344-C88FE14DC09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559815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15/02/2024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F7844-971B-204C-8344-C88FE14DC09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537552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F7844-971B-204C-8344-C88FE14DC098}" type="slidenum">
              <a:rPr lang="en-FR" smtClean="0"/>
              <a:t>‹#›</a:t>
            </a:fld>
            <a:endParaRPr lang="en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15/02/2024</a:t>
            </a:r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862082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15/02/2024</a:t>
            </a:r>
            <a:endParaRPr lang="en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FCF7844-971B-204C-8344-C88FE14DC09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73388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755BD-93CF-8D8A-911C-5D4C370BBD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FR">
                <a:solidFill>
                  <a:schemeClr val="accent2">
                    <a:lumMod val="75000"/>
                  </a:schemeClr>
                </a:solidFill>
              </a:rPr>
              <a:t>Projet Big Data</a:t>
            </a:r>
            <a:br>
              <a:rPr lang="en-FR">
                <a:solidFill>
                  <a:schemeClr val="accent2">
                    <a:lumMod val="75000"/>
                  </a:schemeClr>
                </a:solidFill>
              </a:rPr>
            </a:br>
            <a:r>
              <a:rPr lang="en-FR">
                <a:solidFill>
                  <a:schemeClr val="accent2">
                    <a:lumMod val="75000"/>
                  </a:schemeClr>
                </a:solidFill>
              </a:rPr>
              <a:t>Fromagerie Brenais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76E7AC-7EC2-A1BB-CA42-62EAD9141A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7054" y="5020188"/>
            <a:ext cx="7766936" cy="1096899"/>
          </a:xfrm>
        </p:spPr>
        <p:txBody>
          <a:bodyPr>
            <a:normAutofit/>
          </a:bodyPr>
          <a:lstStyle/>
          <a:p>
            <a:r>
              <a:rPr lang="en-FR" sz="1400">
                <a:solidFill>
                  <a:schemeClr val="bg2">
                    <a:lumMod val="50000"/>
                  </a:schemeClr>
                </a:solidFill>
              </a:rPr>
              <a:t>				présenté par:</a:t>
            </a:r>
          </a:p>
          <a:p>
            <a:r>
              <a:rPr lang="en-FR" sz="1400">
                <a:solidFill>
                  <a:schemeClr val="bg2">
                    <a:lumMod val="50000"/>
                  </a:schemeClr>
                </a:solidFill>
              </a:rPr>
              <a:t>Fares, Rija, Garmi, Jaouad</a:t>
            </a:r>
          </a:p>
          <a:p>
            <a:endParaRPr lang="en-FR" sz="140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3A0418E-3E9F-0A2E-AD7C-8285A2FDC263}"/>
              </a:ext>
            </a:extLst>
          </p:cNvPr>
          <p:cNvSpPr txBox="1">
            <a:spLocks/>
          </p:cNvSpPr>
          <p:nvPr/>
        </p:nvSpPr>
        <p:spPr>
          <a:xfrm>
            <a:off x="1524000" y="474075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R" sz="180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C987B7-02EE-5E1C-C16B-4A915367F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313" y="0"/>
            <a:ext cx="1139687" cy="636104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0140A78C-1A3F-50C6-A27A-BD68DB17D401}"/>
              </a:ext>
            </a:extLst>
          </p:cNvPr>
          <p:cNvSpPr txBox="1">
            <a:spLocks/>
          </p:cNvSpPr>
          <p:nvPr/>
        </p:nvSpPr>
        <p:spPr>
          <a:xfrm>
            <a:off x="1524000" y="4050836"/>
            <a:ext cx="7766936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chemeClr val="bg2">
                    <a:lumMod val="50000"/>
                  </a:schemeClr>
                </a:solidFill>
              </a:rPr>
              <a:t>U</a:t>
            </a:r>
            <a:r>
              <a:rPr lang="en-FR" sz="2000">
                <a:solidFill>
                  <a:schemeClr val="bg2">
                    <a:lumMod val="50000"/>
                  </a:schemeClr>
                </a:solidFill>
              </a:rPr>
              <a:t>ne approche innovante pour renforcer la loyauté clientèle </a:t>
            </a:r>
          </a:p>
          <a:p>
            <a:endParaRPr lang="en-FR" sz="200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C3A681-90CC-C09C-F501-566D49C99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F7844-971B-204C-8344-C88FE14DC098}" type="slidenum">
              <a:rPr lang="en-FR" smtClean="0"/>
              <a:t>1</a:t>
            </a:fld>
            <a:endParaRPr lang="en-FR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81101D4E-5B29-0D7E-AA41-88699EF02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15/02/2024</a:t>
            </a:r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821754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7CBA23-A20F-C255-E93A-5C1678CDC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7291" y="0"/>
            <a:ext cx="1414710" cy="80547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7F1DC0C-E8F0-F444-8908-A2C8E1E5E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71" y="159030"/>
            <a:ext cx="10308720" cy="1320800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accent2">
                    <a:lumMod val="50000"/>
                  </a:schemeClr>
                </a:solidFill>
              </a:rPr>
              <a:t>Procédures d’import des données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73AAE6-3290-9498-C708-4791D8078A98}"/>
              </a:ext>
            </a:extLst>
          </p:cNvPr>
          <p:cNvCxnSpPr>
            <a:cxnSpLocks/>
            <a:stCxn id="5" idx="1"/>
          </p:cNvCxnSpPr>
          <p:nvPr/>
        </p:nvCxnSpPr>
        <p:spPr>
          <a:xfrm flipV="1">
            <a:off x="306271" y="816638"/>
            <a:ext cx="8420286" cy="2792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151CA1-D595-DC69-938C-D5D97F9716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10" b="19512"/>
          <a:stretch/>
        </p:blipFill>
        <p:spPr bwMode="auto">
          <a:xfrm>
            <a:off x="198835" y="1726974"/>
            <a:ext cx="9499600" cy="185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574AB-72D6-9E62-B6AF-3E7BFE347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F7844-971B-204C-8344-C88FE14DC098}" type="slidenum">
              <a:rPr lang="en-FR" smtClean="0"/>
              <a:t>10</a:t>
            </a:fld>
            <a:endParaRPr lang="en-FR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014C581-2237-79B3-ED4C-3C496B411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15/02/2024</a:t>
            </a:r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798384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7CBA23-A20F-C255-E93A-5C1678CDC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7291" y="0"/>
            <a:ext cx="1414710" cy="80547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7F1DC0C-E8F0-F444-8908-A2C8E1E5E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71" y="159030"/>
            <a:ext cx="10308720" cy="1320800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accent2">
                    <a:lumMod val="50000"/>
                  </a:schemeClr>
                </a:solidFill>
              </a:rPr>
              <a:t>Algorithmes d’analyse des données</a:t>
            </a:r>
            <a:br>
              <a:rPr lang="en-GB" sz="4000" dirty="0">
                <a:solidFill>
                  <a:schemeClr val="accent2">
                    <a:lumMod val="50000"/>
                  </a:schemeClr>
                </a:solidFill>
              </a:rPr>
            </a:br>
            <a:endParaRPr lang="en-GB" sz="40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73AAE6-3290-9498-C708-4791D8078A98}"/>
              </a:ext>
            </a:extLst>
          </p:cNvPr>
          <p:cNvCxnSpPr>
            <a:cxnSpLocks/>
            <a:stCxn id="5" idx="1"/>
          </p:cNvCxnSpPr>
          <p:nvPr/>
        </p:nvCxnSpPr>
        <p:spPr>
          <a:xfrm flipV="1">
            <a:off x="306271" y="816638"/>
            <a:ext cx="8420286" cy="2792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3798004-3159-E496-BA2E-AFBADC90C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082" y="1615437"/>
            <a:ext cx="7099384" cy="8758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70659D-7512-DEFC-B484-243E673A8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083" y="3676203"/>
            <a:ext cx="7073900" cy="787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8D3903-18B2-BB0F-8E28-2513E954C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082" y="5074449"/>
            <a:ext cx="7073901" cy="5612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3AD1B4-135F-8641-3E53-DA7DF3B856A5}"/>
              </a:ext>
            </a:extLst>
          </p:cNvPr>
          <p:cNvSpPr txBox="1"/>
          <p:nvPr/>
        </p:nvSpPr>
        <p:spPr>
          <a:xfrm>
            <a:off x="573900" y="1246105"/>
            <a:ext cx="234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>
                <a:solidFill>
                  <a:schemeClr val="bg1">
                    <a:lumMod val="65000"/>
                  </a:schemeClr>
                </a:solidFill>
              </a:rPr>
              <a:t>MapReduce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4443E3-7C30-F02B-F9C1-5FBDB14F4CDF}"/>
              </a:ext>
            </a:extLst>
          </p:cNvPr>
          <p:cNvSpPr txBox="1"/>
          <p:nvPr/>
        </p:nvSpPr>
        <p:spPr>
          <a:xfrm>
            <a:off x="681695" y="2999732"/>
            <a:ext cx="234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>
                <a:solidFill>
                  <a:schemeClr val="bg1">
                    <a:lumMod val="65000"/>
                  </a:schemeClr>
                </a:solidFill>
              </a:rPr>
              <a:t>Hbase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D7D575-A75B-CAE7-39F1-FC0E6027D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F7844-971B-204C-8344-C88FE14DC098}" type="slidenum">
              <a:rPr lang="en-FR" smtClean="0"/>
              <a:t>11</a:t>
            </a:fld>
            <a:endParaRPr lang="en-FR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2801282-AA4A-D59A-EF83-72788858F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15/02/2024</a:t>
            </a:r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515707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7CBA23-A20F-C255-E93A-5C1678CDC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7291" y="0"/>
            <a:ext cx="1414710" cy="80547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7F1DC0C-E8F0-F444-8908-A2C8E1E5E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71" y="159030"/>
            <a:ext cx="10308720" cy="1320800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accent2">
                    <a:lumMod val="50000"/>
                  </a:schemeClr>
                </a:solidFill>
              </a:rPr>
              <a:t>Algorithmes d’analyse des données</a:t>
            </a:r>
            <a:br>
              <a:rPr lang="en-GB" sz="4000" dirty="0">
                <a:solidFill>
                  <a:schemeClr val="accent2">
                    <a:lumMod val="50000"/>
                  </a:schemeClr>
                </a:solidFill>
              </a:rPr>
            </a:br>
            <a:endParaRPr lang="en-GB" sz="40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73AAE6-3290-9498-C708-4791D8078A98}"/>
              </a:ext>
            </a:extLst>
          </p:cNvPr>
          <p:cNvCxnSpPr>
            <a:cxnSpLocks/>
            <a:stCxn id="5" idx="1"/>
          </p:cNvCxnSpPr>
          <p:nvPr/>
        </p:nvCxnSpPr>
        <p:spPr>
          <a:xfrm flipV="1">
            <a:off x="306271" y="816638"/>
            <a:ext cx="8420286" cy="2792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606123C-6E0E-DE58-352D-27F82F01E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092" y="1847850"/>
            <a:ext cx="5067300" cy="3162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795457-04D1-75DE-AE6A-BFDD9C238BD5}"/>
              </a:ext>
            </a:extLst>
          </p:cNvPr>
          <p:cNvSpPr txBox="1"/>
          <p:nvPr/>
        </p:nvSpPr>
        <p:spPr>
          <a:xfrm>
            <a:off x="306271" y="940785"/>
            <a:ext cx="199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>
                <a:solidFill>
                  <a:schemeClr val="bg1">
                    <a:lumMod val="65000"/>
                  </a:schemeClr>
                </a:solidFill>
              </a:rPr>
              <a:t>Power BI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B7D065-3FD5-C398-8569-B43486036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F7844-971B-204C-8344-C88FE14DC098}" type="slidenum">
              <a:rPr lang="en-FR" smtClean="0"/>
              <a:t>12</a:t>
            </a:fld>
            <a:endParaRPr lang="en-FR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A31A8EC5-BA6A-78F2-3F04-40C0F9431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15/02/2024</a:t>
            </a:r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509808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8D490-9B98-1010-7EEC-1E5A41D2D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/>
              <a:t>Tableau de bord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82E7B-52E9-EE9C-DB06-596C263132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FR"/>
              <a:t>ne visualisation propice à la prise de décision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D77CBA-009D-AEFF-C0D5-0E5D7EBA0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313" y="0"/>
            <a:ext cx="1139687" cy="63610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12D18F-7C2B-D2AC-6C56-E8870C406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F7844-971B-204C-8344-C88FE14DC098}" type="slidenum">
              <a:rPr lang="en-FR" smtClean="0"/>
              <a:t>13</a:t>
            </a:fld>
            <a:endParaRPr lang="en-FR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45BA290-27E0-4A21-B658-CDEE8205D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15/02/2024</a:t>
            </a:r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66467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7CBA23-A20F-C255-E93A-5C1678CDC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7291" y="0"/>
            <a:ext cx="1414710" cy="80547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7F1DC0C-E8F0-F444-8908-A2C8E1E5E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71" y="159030"/>
            <a:ext cx="10308720" cy="1320800"/>
          </a:xfrm>
        </p:spPr>
        <p:txBody>
          <a:bodyPr>
            <a:normAutofit/>
          </a:bodyPr>
          <a:lstStyle/>
          <a:p>
            <a:r>
              <a:rPr lang="en-GB" sz="3200" dirty="0">
                <a:solidFill>
                  <a:schemeClr val="accent2">
                    <a:lumMod val="50000"/>
                  </a:schemeClr>
                </a:solidFill>
              </a:rPr>
              <a:t>Carte des quantités distribuées en France par ville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73AAE6-3290-9498-C708-4791D8078A98}"/>
              </a:ext>
            </a:extLst>
          </p:cNvPr>
          <p:cNvCxnSpPr>
            <a:cxnSpLocks/>
            <a:stCxn id="5" idx="1"/>
          </p:cNvCxnSpPr>
          <p:nvPr/>
        </p:nvCxnSpPr>
        <p:spPr>
          <a:xfrm flipV="1">
            <a:off x="306271" y="816638"/>
            <a:ext cx="8420286" cy="2792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C9251E1-DAC5-7849-71DB-898BEF0C2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157" y="1400420"/>
            <a:ext cx="7772400" cy="381628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9249566-7CF6-BD39-FE9A-843DB91FB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F7844-971B-204C-8344-C88FE14DC098}" type="slidenum">
              <a:rPr lang="en-FR" smtClean="0"/>
              <a:t>14</a:t>
            </a:fld>
            <a:endParaRPr lang="en-FR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DCEED49-59CF-115D-7D7E-6EA5587B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15/02/2024</a:t>
            </a:r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37058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7CBA23-A20F-C255-E93A-5C1678CDC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7291" y="0"/>
            <a:ext cx="1414710" cy="80547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7F1DC0C-E8F0-F444-8908-A2C8E1E5E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71" y="159030"/>
            <a:ext cx="10308720" cy="1320800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accent2">
                    <a:lumMod val="50000"/>
                  </a:schemeClr>
                </a:solidFill>
              </a:rPr>
              <a:t>Evolution de la fidélisation des clients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73AAE6-3290-9498-C708-4791D8078A98}"/>
              </a:ext>
            </a:extLst>
          </p:cNvPr>
          <p:cNvCxnSpPr>
            <a:cxnSpLocks/>
            <a:stCxn id="5" idx="1"/>
          </p:cNvCxnSpPr>
          <p:nvPr/>
        </p:nvCxnSpPr>
        <p:spPr>
          <a:xfrm flipV="1">
            <a:off x="306271" y="816638"/>
            <a:ext cx="8420286" cy="2792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33ED4C8B-5CEF-21C7-AAF6-1418756D5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846" y="5118336"/>
            <a:ext cx="8596668" cy="10259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sz="900" b="1" dirty="0">
                <a:ea typeface="Calibri"/>
                <a:cs typeface="Calibri"/>
              </a:rPr>
              <a:t>Backlog :</a:t>
            </a:r>
            <a:endParaRPr lang="fr-FR" sz="900" dirty="0">
              <a:ea typeface="Calibri"/>
              <a:cs typeface="Calibri"/>
            </a:endParaRPr>
          </a:p>
          <a:p>
            <a:pPr marL="685800" lvl="1"/>
            <a:r>
              <a:rPr lang="fr-FR" sz="900" dirty="0">
                <a:ea typeface="Calibri"/>
                <a:cs typeface="Calibri"/>
              </a:rPr>
              <a:t>Rapporter le nombre de clients adhérant sur le total des clients</a:t>
            </a:r>
          </a:p>
          <a:p>
            <a:pPr marL="685800" lvl="1"/>
            <a:r>
              <a:rPr lang="fr-FR" sz="900" dirty="0">
                <a:ea typeface="Calibri"/>
                <a:cs typeface="Calibri"/>
              </a:rPr>
              <a:t>Rapporter le nombre total de clients sur le total de la population par ville</a:t>
            </a:r>
          </a:p>
          <a:p>
            <a:pPr marL="685800" lvl="1"/>
            <a:endParaRPr lang="fr-FR" sz="900" dirty="0">
              <a:ea typeface="Calibri"/>
              <a:cs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290568-05A2-8BC7-101B-BD3FE419B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009" y="1003545"/>
            <a:ext cx="6955149" cy="388371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A193209-48BC-2052-D347-62887C957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F7844-971B-204C-8344-C88FE14DC098}" type="slidenum">
              <a:rPr lang="en-FR" smtClean="0"/>
              <a:t>15</a:t>
            </a:fld>
            <a:endParaRPr lang="en-FR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8B8C990-D014-0721-D79E-A1140EC68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15/02/2024</a:t>
            </a:r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396490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DDA3BAE-7E58-FC05-0D93-CD4E95BD3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71" y="159030"/>
            <a:ext cx="10308720" cy="1320800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accent2">
                    <a:lumMod val="50000"/>
                  </a:schemeClr>
                </a:solidFill>
              </a:rPr>
              <a:t>Evolution de l’attrayance des objets et de leur coût de distribution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7CBA23-A20F-C255-E93A-5C1678CDC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7291" y="0"/>
            <a:ext cx="1414710" cy="80547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73AAE6-3290-9498-C708-4791D8078A98}"/>
              </a:ext>
            </a:extLst>
          </p:cNvPr>
          <p:cNvCxnSpPr>
            <a:cxnSpLocks/>
          </p:cNvCxnSpPr>
          <p:nvPr/>
        </p:nvCxnSpPr>
        <p:spPr>
          <a:xfrm flipV="1">
            <a:off x="306271" y="1084274"/>
            <a:ext cx="8420286" cy="2792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A1688128-FF4A-DF20-2F79-053535C79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846" y="5118336"/>
            <a:ext cx="8596668" cy="1025986"/>
          </a:xfrm>
        </p:spPr>
        <p:txBody>
          <a:bodyPr vert="horz" lIns="91440" tIns="45720" rIns="91440" bIns="45720" rtlCol="0" anchor="t">
            <a:normAutofit fontScale="47500" lnSpcReduction="20000"/>
          </a:bodyPr>
          <a:lstStyle/>
          <a:p>
            <a:pPr marL="0" indent="0">
              <a:buNone/>
            </a:pPr>
            <a:r>
              <a:rPr lang="fr-FR" b="1" dirty="0">
                <a:ea typeface="Calibri"/>
                <a:cs typeface="Calibri"/>
              </a:rPr>
              <a:t>Backlog :</a:t>
            </a:r>
            <a:endParaRPr lang="fr-FR" sz="1800" dirty="0">
              <a:ea typeface="Calibri"/>
              <a:cs typeface="Calibri"/>
            </a:endParaRPr>
          </a:p>
          <a:p>
            <a:pPr marL="685800" lvl="1"/>
            <a:r>
              <a:rPr lang="fr-FR" sz="1800" dirty="0">
                <a:ea typeface="Calibri"/>
                <a:cs typeface="Calibri"/>
              </a:rPr>
              <a:t>Améliorer les visuels d’évolution de la fréquence d’achats par objet pour identifier les cadeaux peu appréciés et mettre à jour le catalogue d’objets</a:t>
            </a:r>
          </a:p>
          <a:p>
            <a:pPr marL="685800" lvl="1"/>
            <a:r>
              <a:rPr lang="fr-FR" sz="1800" dirty="0">
                <a:ea typeface="Calibri"/>
                <a:cs typeface="Calibri"/>
              </a:rPr>
              <a:t>Evolution du coût de distribution par objet / poids pour réduire les coûts</a:t>
            </a:r>
          </a:p>
          <a:p>
            <a:pPr marL="685800" lvl="1"/>
            <a:r>
              <a:rPr lang="fr-FR" sz="1800" dirty="0">
                <a:ea typeface="Calibri"/>
                <a:cs typeface="Calibri"/>
              </a:rPr>
              <a:t>Evaluer la cohérence des coûts d’acheminement par km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97EFCC-6F90-2D0D-2DF8-6ABF0AE88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06" y="1261356"/>
            <a:ext cx="6811273" cy="380500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A8018C-23BE-38F0-2B49-FB4B92A5C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F7844-971B-204C-8344-C88FE14DC098}" type="slidenum">
              <a:rPr lang="en-FR" smtClean="0"/>
              <a:t>16</a:t>
            </a:fld>
            <a:endParaRPr lang="en-FR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A809AA9-CF4E-14AA-D204-0D03CF44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15/02/2024</a:t>
            </a:r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162769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8D490-9B98-1010-7EEC-1E5A41D2D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/>
              <a:t>Recommandations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984BD9-B540-36D3-CEB4-6DBA37C14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313" y="0"/>
            <a:ext cx="1139687" cy="63610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97D9A-8261-1DE5-57E1-10ABC24D9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F7844-971B-204C-8344-C88FE14DC098}" type="slidenum">
              <a:rPr lang="en-FR" smtClean="0"/>
              <a:t>17</a:t>
            </a:fld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D9F8A4-B81E-FF21-FC6C-9F8D8E237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15/02/2024</a:t>
            </a:r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692465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8D3EDA-8A63-4BB0-E5A5-C8E1E4728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509" y="1101145"/>
            <a:ext cx="8596668" cy="503480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fr-FR" sz="1600" b="1" dirty="0">
                <a:ea typeface="Calibri"/>
                <a:cs typeface="Calibri"/>
              </a:rPr>
              <a:t>Nette baisse observée de l’adhésion des clients au programme de fidélisation:</a:t>
            </a:r>
          </a:p>
          <a:p>
            <a:pPr lvl="1"/>
            <a:r>
              <a:rPr lang="fr-FR" sz="1400" dirty="0">
                <a:ea typeface="Calibri"/>
                <a:cs typeface="Calibri"/>
              </a:rPr>
              <a:t>Identifier les root causes par le biais de méthodes qualitatives</a:t>
            </a:r>
          </a:p>
          <a:p>
            <a:pPr lvl="2"/>
            <a:r>
              <a:rPr lang="fr-FR" sz="1200" dirty="0">
                <a:ea typeface="Calibri"/>
                <a:cs typeface="Calibri"/>
              </a:rPr>
              <a:t>exemple: enquête de satisfaction clients</a:t>
            </a:r>
          </a:p>
          <a:p>
            <a:pPr lvl="1"/>
            <a:r>
              <a:rPr lang="fr-FR" sz="1400" dirty="0">
                <a:ea typeface="Calibri"/>
                <a:cs typeface="Calibri"/>
              </a:rPr>
              <a:t>Mettre à jour le catalogue d’objets</a:t>
            </a:r>
          </a:p>
          <a:p>
            <a:pPr lvl="1"/>
            <a:r>
              <a:rPr lang="fr-FR" sz="1400" dirty="0">
                <a:ea typeface="Calibri"/>
                <a:cs typeface="Calibri"/>
              </a:rPr>
              <a:t>Evaluer la cohérence des rapports points/objet</a:t>
            </a:r>
            <a:endParaRPr lang="fr-FR" sz="1600" b="1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fr-FR" sz="1600" b="1" dirty="0">
                <a:ea typeface="Calibri"/>
                <a:cs typeface="Calibri"/>
              </a:rPr>
              <a:t>Les hommes et jeunes filles sont moins représentés:</a:t>
            </a:r>
          </a:p>
          <a:p>
            <a:pPr lvl="1"/>
            <a:r>
              <a:rPr lang="fr-FR" sz="1400" dirty="0">
                <a:ea typeface="Calibri"/>
                <a:cs typeface="Calibri"/>
              </a:rPr>
              <a:t>Adapter le catalogue aux goûts des différents segments clients</a:t>
            </a:r>
          </a:p>
          <a:p>
            <a:pPr lvl="1"/>
            <a:r>
              <a:rPr lang="fr-FR" sz="1400" dirty="0">
                <a:ea typeface="Calibri"/>
                <a:cs typeface="Calibri"/>
              </a:rPr>
              <a:t>Cibler des actions marketing spécifiques</a:t>
            </a:r>
          </a:p>
          <a:p>
            <a:pPr lvl="1"/>
            <a:endParaRPr lang="fr-FR" sz="1400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fr-FR" sz="1600" b="1" dirty="0">
                <a:ea typeface="Calibri"/>
                <a:cs typeface="Calibri"/>
              </a:rPr>
              <a:t>Croiser les données internes avec des données externes:</a:t>
            </a:r>
          </a:p>
          <a:p>
            <a:pPr lvl="1"/>
            <a:r>
              <a:rPr lang="fr-FR" sz="1400" dirty="0">
                <a:ea typeface="Calibri"/>
                <a:cs typeface="Calibri"/>
              </a:rPr>
              <a:t>Mettre en perspective la performance des ventes de l’entreprise avec le potentiel commerciale par ville</a:t>
            </a:r>
          </a:p>
          <a:p>
            <a:pPr marL="0" indent="0">
              <a:buNone/>
            </a:pPr>
            <a:r>
              <a:rPr lang="fr-FR" sz="1600" b="1" dirty="0">
                <a:ea typeface="Calibri"/>
                <a:cs typeface="Calibri"/>
              </a:rPr>
              <a:t>Monitorer le coûts de distribution par taille / poids au km parcouru</a:t>
            </a:r>
          </a:p>
          <a:p>
            <a:pPr marL="0" indent="0">
              <a:buNone/>
            </a:pPr>
            <a:r>
              <a:rPr lang="fr-FR" sz="1600" b="1" dirty="0">
                <a:ea typeface="Calibri"/>
                <a:cs typeface="Calibri"/>
              </a:rPr>
              <a:t>Améliorer la qualité des données pour une meilleure exploitation:</a:t>
            </a:r>
          </a:p>
          <a:p>
            <a:pPr lvl="1"/>
            <a:r>
              <a:rPr lang="fr-FR" sz="1400" dirty="0">
                <a:ea typeface="Calibri"/>
                <a:cs typeface="Calibri"/>
              </a:rPr>
              <a:t>Exemple: 56 % des enregistrement sont vide pour le prix du conditionnement </a:t>
            </a:r>
          </a:p>
          <a:p>
            <a:pPr marL="0" indent="0">
              <a:buNone/>
            </a:pPr>
            <a:endParaRPr lang="fr-FR" sz="1600" dirty="0">
              <a:ea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7CBA23-A20F-C255-E93A-5C1678CDC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7291" y="0"/>
            <a:ext cx="1414710" cy="80547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7F1DC0C-E8F0-F444-8908-A2C8E1E5E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71" y="159030"/>
            <a:ext cx="10308720" cy="1320800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accent2">
                    <a:lumMod val="50000"/>
                  </a:schemeClr>
                </a:solidFill>
              </a:rPr>
              <a:t>Recommandations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73AAE6-3290-9498-C708-4791D8078A98}"/>
              </a:ext>
            </a:extLst>
          </p:cNvPr>
          <p:cNvCxnSpPr>
            <a:cxnSpLocks/>
            <a:stCxn id="5" idx="1"/>
          </p:cNvCxnSpPr>
          <p:nvPr/>
        </p:nvCxnSpPr>
        <p:spPr>
          <a:xfrm flipV="1">
            <a:off x="306271" y="816638"/>
            <a:ext cx="8420286" cy="2792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562855F-BC93-E6EB-C52A-D45C36C61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F7844-971B-204C-8344-C88FE14DC098}" type="slidenum">
              <a:rPr lang="en-FR" smtClean="0"/>
              <a:t>18</a:t>
            </a:fld>
            <a:endParaRPr lang="en-FR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325F700-9F76-E63E-C8F2-39402497F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15/02/2024</a:t>
            </a:r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899739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8D3EDA-8A63-4BB0-E5A5-C8E1E4728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85" y="1488613"/>
            <a:ext cx="8596668" cy="388077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fr-FR" sz="1600" b="1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fr-FR" sz="1600" b="1" dirty="0">
                <a:ea typeface="Calibri"/>
                <a:cs typeface="Calibri"/>
              </a:rPr>
              <a:t>Utilisation de Machines Virtuelles Linux pour d'autres cours nécessitant des configurations lourdes (exemples : Hadoop, Kafka/Spark).</a:t>
            </a:r>
          </a:p>
          <a:p>
            <a:pPr marL="0" indent="0">
              <a:buNone/>
            </a:pPr>
            <a:endParaRPr lang="fr-FR" sz="1600" b="1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fr-FR" sz="1600" b="1" dirty="0">
                <a:ea typeface="Calibri"/>
                <a:cs typeface="Calibri"/>
              </a:rPr>
              <a:t>Prévoir les équivalences d'Outils entre différents systèmes d'exploitation:</a:t>
            </a:r>
          </a:p>
          <a:p>
            <a:pPr lvl="1"/>
            <a:r>
              <a:rPr lang="fr-FR" dirty="0">
                <a:ea typeface="Calibri"/>
                <a:cs typeface="Calibri"/>
              </a:rPr>
              <a:t>Exemple : équivalence entre "Bureau à distance" de Windows et Mac, et PUTTY sur Mac.</a:t>
            </a:r>
          </a:p>
          <a:p>
            <a:pPr marL="0" indent="0">
              <a:buNone/>
            </a:pPr>
            <a:endParaRPr lang="fr-FR" sz="1600" b="1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fr-FR" sz="1600" b="1" dirty="0">
                <a:ea typeface="Calibri"/>
                <a:cs typeface="Calibri"/>
              </a:rPr>
              <a:t>Performance de Power BI : des temps de latence observés sur VM.</a:t>
            </a:r>
            <a:endParaRPr lang="fr-FR" sz="1600" dirty="0">
              <a:ea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7CBA23-A20F-C255-E93A-5C1678CDC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7291" y="0"/>
            <a:ext cx="1414710" cy="80547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7F1DC0C-E8F0-F444-8908-A2C8E1E5E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71" y="159030"/>
            <a:ext cx="10308720" cy="1320800"/>
          </a:xfrm>
        </p:spPr>
        <p:txBody>
          <a:bodyPr>
            <a:normAutofit/>
          </a:bodyPr>
          <a:lstStyle/>
          <a:p>
            <a:r>
              <a:rPr lang="en-GB" sz="4000" dirty="0" err="1">
                <a:solidFill>
                  <a:schemeClr val="accent2">
                    <a:lumMod val="50000"/>
                  </a:schemeClr>
                </a:solidFill>
              </a:rPr>
              <a:t>Déroulement</a:t>
            </a:r>
            <a:r>
              <a:rPr lang="en-GB" sz="4000" dirty="0">
                <a:solidFill>
                  <a:schemeClr val="accent2">
                    <a:lumMod val="50000"/>
                  </a:schemeClr>
                </a:solidFill>
              </a:rPr>
              <a:t> du projet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73AAE6-3290-9498-C708-4791D8078A98}"/>
              </a:ext>
            </a:extLst>
          </p:cNvPr>
          <p:cNvCxnSpPr>
            <a:cxnSpLocks/>
            <a:stCxn id="5" idx="1"/>
          </p:cNvCxnSpPr>
          <p:nvPr/>
        </p:nvCxnSpPr>
        <p:spPr>
          <a:xfrm flipV="1">
            <a:off x="306271" y="816638"/>
            <a:ext cx="8420286" cy="2792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E66361E-BDC3-E1EF-B129-9C31E8927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F7844-971B-204C-8344-C88FE14DC098}" type="slidenum">
              <a:rPr lang="en-FR" smtClean="0"/>
              <a:t>19</a:t>
            </a:fld>
            <a:endParaRPr lang="en-FR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728D636-FFF0-2B7D-67B9-7027E5D60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15/02/2024</a:t>
            </a:r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1919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8D490-9B98-1010-7EEC-1E5A41D2D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/>
              <a:t>Contexte actuel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1E9D24-847A-0013-5C2F-9348B0562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313" y="0"/>
            <a:ext cx="1139687" cy="63610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2AA90-5E77-A75D-647A-0501C0FC7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F7844-971B-204C-8344-C88FE14DC098}" type="slidenum">
              <a:rPr lang="en-FR" smtClean="0"/>
              <a:t>2</a:t>
            </a:fld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71D0FD-EA17-E9C6-832C-FCCDFBD19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15/02/2024</a:t>
            </a:r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042765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8D490-9B98-1010-7EEC-1E5A41D2D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/>
              <a:t>Merci pour votre attention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82E7B-52E9-EE9C-DB06-596C263132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Avez-vous des questions ?</a:t>
            </a:r>
            <a:endParaRPr lang="en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85360A-9853-2214-2FD1-AE8FA4440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313" y="0"/>
            <a:ext cx="1139687" cy="63610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7FAD39-FC3F-43B1-F574-74E10D4D7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F7844-971B-204C-8344-C88FE14DC098}" type="slidenum">
              <a:rPr lang="en-FR" smtClean="0"/>
              <a:t>20</a:t>
            </a:fld>
            <a:endParaRPr lang="en-FR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A9D8428-B58E-27CC-5389-0302DAA98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15/02/2024</a:t>
            </a:r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968476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8D3EDA-8A63-4BB0-E5A5-C8E1E4728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85" y="1488613"/>
            <a:ext cx="8596668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b="1" dirty="0">
                <a:ea typeface="Calibri"/>
                <a:cs typeface="Calibri"/>
              </a:rPr>
              <a:t>L’entreprise</a:t>
            </a:r>
            <a:r>
              <a:rPr lang="fr-FR" sz="1800" b="1" dirty="0">
                <a:ea typeface="Calibri"/>
                <a:cs typeface="Calibri"/>
              </a:rPr>
              <a:t> :</a:t>
            </a:r>
            <a:r>
              <a:rPr lang="fr-FR" sz="1800" dirty="0">
                <a:ea typeface="Calibri"/>
                <a:cs typeface="Calibri"/>
              </a:rPr>
              <a:t> </a:t>
            </a:r>
          </a:p>
          <a:p>
            <a:pPr marL="0" indent="0">
              <a:buNone/>
            </a:pPr>
            <a:r>
              <a:rPr lang="fr-FR" sz="1800" dirty="0">
                <a:ea typeface="Calibri"/>
                <a:cs typeface="Calibri"/>
              </a:rPr>
              <a:t>Brenais, fabricant et commerçant de fromages basé dans la région de Rennes.</a:t>
            </a:r>
          </a:p>
          <a:p>
            <a:pPr marL="0" indent="0">
              <a:buNone/>
            </a:pPr>
            <a:endParaRPr lang="fr-FR" sz="1800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fr-FR" sz="1800" b="1" dirty="0">
                <a:ea typeface="Calibri"/>
                <a:cs typeface="Calibri"/>
              </a:rPr>
              <a:t>Objectif du Programme :</a:t>
            </a:r>
            <a:r>
              <a:rPr lang="fr-FR" sz="1800" dirty="0">
                <a:ea typeface="Calibri"/>
                <a:cs typeface="Calibri"/>
              </a:rPr>
              <a:t> </a:t>
            </a:r>
          </a:p>
          <a:p>
            <a:pPr marL="0" indent="0">
              <a:buNone/>
            </a:pPr>
            <a:r>
              <a:rPr lang="fr-FR" sz="1800" dirty="0">
                <a:ea typeface="Calibri"/>
                <a:cs typeface="Calibri"/>
              </a:rPr>
              <a:t>Renforcer la loyauté de la clientèle existante et d’acquérir des nouveaux clients via un système de points récompensant les achats.</a:t>
            </a:r>
          </a:p>
          <a:p>
            <a:pPr marL="0" indent="0">
              <a:buNone/>
            </a:pPr>
            <a:endParaRPr lang="fr-FR" sz="1800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fr-FR" sz="1800" b="1" dirty="0">
                <a:ea typeface="Calibri"/>
                <a:cs typeface="Calibri"/>
              </a:rPr>
              <a:t>Avantages pour les Clients :</a:t>
            </a:r>
            <a:r>
              <a:rPr lang="fr-FR" sz="1800" dirty="0">
                <a:ea typeface="Calibri"/>
                <a:cs typeface="Calibri"/>
              </a:rPr>
              <a:t> </a:t>
            </a:r>
          </a:p>
          <a:p>
            <a:pPr marL="0" indent="0">
              <a:buNone/>
            </a:pPr>
            <a:r>
              <a:rPr lang="fr-FR" sz="1800" dirty="0">
                <a:ea typeface="Calibri"/>
                <a:cs typeface="Calibri"/>
              </a:rPr>
              <a:t>Points échangeables contre une sélection de cadeaux.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7CBA23-A20F-C255-E93A-5C1678CDC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7291" y="0"/>
            <a:ext cx="1414710" cy="80547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7F1DC0C-E8F0-F444-8908-A2C8E1E5E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71" y="159030"/>
            <a:ext cx="10308720" cy="1320800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accent2">
                    <a:lumMod val="50000"/>
                  </a:schemeClr>
                </a:solidFill>
              </a:rPr>
              <a:t>Le programme de fidélisation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73AAE6-3290-9498-C708-4791D8078A98}"/>
              </a:ext>
            </a:extLst>
          </p:cNvPr>
          <p:cNvCxnSpPr>
            <a:cxnSpLocks/>
            <a:stCxn id="5" idx="1"/>
          </p:cNvCxnSpPr>
          <p:nvPr/>
        </p:nvCxnSpPr>
        <p:spPr>
          <a:xfrm flipV="1">
            <a:off x="306271" y="816638"/>
            <a:ext cx="8420286" cy="2792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83A7557-95E0-805A-BDE6-1CA8E01B6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F7844-971B-204C-8344-C88FE14DC098}" type="slidenum">
              <a:rPr lang="en-FR" smtClean="0"/>
              <a:t>3</a:t>
            </a:fld>
            <a:endParaRPr lang="en-FR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B1EBF1D-06F4-297A-9CB6-B3DE7974C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15/02/2024</a:t>
            </a:r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096537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8D3EDA-8A63-4BB0-E5A5-C8E1E4728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85" y="1488613"/>
            <a:ext cx="8596668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b="1" dirty="0">
                <a:ea typeface="Calibri"/>
                <a:cs typeface="Calibri"/>
              </a:rPr>
              <a:t>Analyse de la Dynamique des Adhésions :</a:t>
            </a:r>
            <a:endParaRPr lang="fr-FR" sz="1800" dirty="0">
              <a:ea typeface="Calibri"/>
              <a:cs typeface="Calibri"/>
            </a:endParaRPr>
          </a:p>
          <a:p>
            <a:pPr marL="685800" lvl="1"/>
            <a:r>
              <a:rPr lang="fr-FR" dirty="0">
                <a:ea typeface="Calibri"/>
                <a:cs typeface="Calibri"/>
              </a:rPr>
              <a:t>Évaluer l’évolution du nombre de clients adhérant au programme pour orienter les opérations marketing.</a:t>
            </a:r>
          </a:p>
          <a:p>
            <a:pPr marL="685800" lvl="1"/>
            <a:r>
              <a:rPr lang="fr-FR" dirty="0">
                <a:ea typeface="Calibri"/>
                <a:cs typeface="Calibri"/>
              </a:rPr>
              <a:t>Stimuler l'engagement des clients existants et attirer de nouveaux participants.</a:t>
            </a:r>
          </a:p>
          <a:p>
            <a:pPr marL="685800" lvl="1"/>
            <a:r>
              <a:rPr lang="fr-FR" dirty="0">
                <a:ea typeface="Calibri"/>
                <a:cs typeface="Calibri"/>
              </a:rPr>
              <a:t>Contribuer à l'expansion des ventes.</a:t>
            </a:r>
          </a:p>
          <a:p>
            <a:pPr marL="0" indent="0">
              <a:buNone/>
            </a:pPr>
            <a:endParaRPr lang="fr-FR" sz="1800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fr-FR" sz="1800" b="1" dirty="0">
                <a:ea typeface="Calibri"/>
                <a:cs typeface="Calibri"/>
              </a:rPr>
              <a:t>Optimisation des Coûts de Distribution des Cadeaux :</a:t>
            </a:r>
          </a:p>
          <a:p>
            <a:pPr marL="685800" lvl="1"/>
            <a:r>
              <a:rPr lang="fr-FR" dirty="0">
                <a:ea typeface="Calibri"/>
                <a:cs typeface="Calibri"/>
              </a:rPr>
              <a:t>Évaluer et réduire les coûts associés à la distribution des cadeaux.</a:t>
            </a:r>
          </a:p>
          <a:p>
            <a:pPr marL="685800" lvl="1"/>
            <a:r>
              <a:rPr lang="fr-FR" dirty="0">
                <a:ea typeface="Calibri"/>
                <a:cs typeface="Calibri"/>
              </a:rPr>
              <a:t>Accroître les marges bénéficiaires de l'entreprise.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7CBA23-A20F-C255-E93A-5C1678CDC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7291" y="0"/>
            <a:ext cx="1414710" cy="80547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7F1DC0C-E8F0-F444-8908-A2C8E1E5E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71" y="159030"/>
            <a:ext cx="10308720" cy="1320800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accent2">
                    <a:lumMod val="50000"/>
                  </a:schemeClr>
                </a:solidFill>
              </a:rPr>
              <a:t>Objectifs du programme de fidélisation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73AAE6-3290-9498-C708-4791D8078A98}"/>
              </a:ext>
            </a:extLst>
          </p:cNvPr>
          <p:cNvCxnSpPr>
            <a:cxnSpLocks/>
            <a:stCxn id="5" idx="1"/>
          </p:cNvCxnSpPr>
          <p:nvPr/>
        </p:nvCxnSpPr>
        <p:spPr>
          <a:xfrm flipV="1">
            <a:off x="306271" y="816638"/>
            <a:ext cx="8420286" cy="2792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7ADD84F-A225-A5DC-B657-EBB7BA258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F7844-971B-204C-8344-C88FE14DC098}" type="slidenum">
              <a:rPr lang="en-FR" smtClean="0"/>
              <a:t>4</a:t>
            </a:fld>
            <a:endParaRPr lang="en-FR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041D963-0A6A-E03E-DD05-97CBCC2CF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15/02/2024</a:t>
            </a:r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414993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8D3EDA-8A63-4BB0-E5A5-C8E1E4728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85" y="1488613"/>
            <a:ext cx="8596668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b="1" dirty="0">
                <a:ea typeface="Calibri"/>
                <a:cs typeface="Calibri"/>
              </a:rPr>
              <a:t>Problématiques business :</a:t>
            </a:r>
            <a:endParaRPr lang="fr-FR" dirty="0">
              <a:ea typeface="Calibri"/>
              <a:cs typeface="Calibri"/>
            </a:endParaRPr>
          </a:p>
          <a:p>
            <a:r>
              <a:rPr lang="fr-FR" dirty="0">
                <a:ea typeface="Calibri"/>
                <a:cs typeface="Calibri"/>
              </a:rPr>
              <a:t>Manque de visuels pour résumer les données et tendances pour piloter les actions marketing</a:t>
            </a:r>
          </a:p>
          <a:p>
            <a:r>
              <a:rPr lang="fr-FR" dirty="0">
                <a:ea typeface="Calibri"/>
                <a:cs typeface="Calibri"/>
              </a:rPr>
              <a:t>Besoin d’analyse complexe notamment avec le croisement de données externes pour dévoiler des leviers de croissance</a:t>
            </a:r>
          </a:p>
          <a:p>
            <a:pPr marL="0" indent="0">
              <a:buNone/>
            </a:pPr>
            <a:endParaRPr lang="fr-FR" b="1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fr-FR" b="1" dirty="0">
                <a:ea typeface="Calibri"/>
                <a:cs typeface="Calibri"/>
              </a:rPr>
              <a:t>Problématiques technologiques:</a:t>
            </a:r>
            <a:endParaRPr lang="fr-FR" dirty="0">
              <a:ea typeface="Calibri"/>
              <a:cs typeface="Calibri"/>
            </a:endParaRPr>
          </a:p>
          <a:p>
            <a:r>
              <a:rPr lang="fr-FR" dirty="0">
                <a:ea typeface="Calibri"/>
                <a:cs typeface="Calibri"/>
              </a:rPr>
              <a:t>Données de plus en plus volumineuses</a:t>
            </a:r>
          </a:p>
          <a:p>
            <a:r>
              <a:rPr lang="fr-FR" dirty="0">
                <a:ea typeface="Calibri"/>
                <a:cs typeface="Calibri"/>
              </a:rPr>
              <a:t>Base de données vieillissante limitant l’analyse en temps réel et la scalabilité</a:t>
            </a:r>
            <a:endParaRPr lang="fr-FR" sz="1800" dirty="0">
              <a:ea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7CBA23-A20F-C255-E93A-5C1678CDC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7291" y="0"/>
            <a:ext cx="1414710" cy="80547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7F1DC0C-E8F0-F444-8908-A2C8E1E5E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71" y="159030"/>
            <a:ext cx="10308720" cy="1320800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accent2">
                    <a:lumMod val="50000"/>
                  </a:schemeClr>
                </a:solidFill>
              </a:rPr>
              <a:t>Problématiques du programme </a:t>
            </a:r>
            <a:r>
              <a:rPr lang="en-GB" sz="4000" dirty="0" err="1">
                <a:solidFill>
                  <a:schemeClr val="accent2">
                    <a:lumMod val="50000"/>
                  </a:schemeClr>
                </a:solidFill>
              </a:rPr>
              <a:t>actuel</a:t>
            </a:r>
            <a:endParaRPr lang="en-GB" sz="40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73AAE6-3290-9498-C708-4791D8078A98}"/>
              </a:ext>
            </a:extLst>
          </p:cNvPr>
          <p:cNvCxnSpPr>
            <a:cxnSpLocks/>
            <a:stCxn id="5" idx="1"/>
          </p:cNvCxnSpPr>
          <p:nvPr/>
        </p:nvCxnSpPr>
        <p:spPr>
          <a:xfrm flipV="1">
            <a:off x="306271" y="816638"/>
            <a:ext cx="8420286" cy="2792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5B321A-178F-0132-383F-6BDAA78A6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F7844-971B-204C-8344-C88FE14DC098}" type="slidenum">
              <a:rPr lang="en-FR" smtClean="0"/>
              <a:t>5</a:t>
            </a:fld>
            <a:endParaRPr lang="en-FR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62A0888-8557-8021-BB1E-E88388D96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15/02/2024</a:t>
            </a:r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652107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8D3EDA-8A63-4BB0-E5A5-C8E1E4728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85" y="1488613"/>
            <a:ext cx="8596668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>
                <a:ea typeface="Calibri"/>
                <a:cs typeface="Calibri"/>
              </a:rPr>
              <a:t>Adoption de technologies Big Data et NoSQL pour une exploitation plus efficace des données:</a:t>
            </a:r>
          </a:p>
          <a:p>
            <a:pPr lvl="1"/>
            <a:r>
              <a:rPr lang="fr-FR" sz="1400" dirty="0">
                <a:ea typeface="Calibri"/>
                <a:cs typeface="Calibri"/>
              </a:rPr>
              <a:t>Volumétrie et Scalabilité</a:t>
            </a:r>
          </a:p>
          <a:p>
            <a:pPr lvl="1"/>
            <a:r>
              <a:rPr lang="fr-FR" sz="1400" dirty="0">
                <a:ea typeface="Calibri"/>
                <a:cs typeface="Calibri"/>
              </a:rPr>
              <a:t>Possibilité d’accès aux données en temps</a:t>
            </a:r>
          </a:p>
          <a:p>
            <a:pPr lvl="1"/>
            <a:r>
              <a:rPr lang="fr-FR" sz="1400" dirty="0">
                <a:ea typeface="Calibri"/>
                <a:cs typeface="Calibri"/>
              </a:rPr>
              <a:t>ML avec croisement des données avec sources externes</a:t>
            </a:r>
          </a:p>
          <a:p>
            <a:endParaRPr lang="fr-FR" dirty="0">
              <a:ea typeface="Calibri"/>
              <a:cs typeface="Calibri"/>
            </a:endParaRPr>
          </a:p>
          <a:p>
            <a:r>
              <a:rPr lang="fr-FR" dirty="0">
                <a:ea typeface="Calibri"/>
                <a:cs typeface="Calibri"/>
              </a:rPr>
              <a:t>Choix de la Plateforme :</a:t>
            </a:r>
          </a:p>
          <a:p>
            <a:pPr lvl="1"/>
            <a:r>
              <a:rPr lang="fr-FR" sz="1400" dirty="0">
                <a:ea typeface="Calibri"/>
                <a:cs typeface="Calibri"/>
              </a:rPr>
              <a:t>Hadoop : Pour le stockage et le traitement économique de grands volumes de données.</a:t>
            </a:r>
          </a:p>
          <a:p>
            <a:pPr lvl="1"/>
            <a:r>
              <a:rPr lang="fr-FR" sz="1400" dirty="0">
                <a:ea typeface="Calibri"/>
                <a:cs typeface="Calibri"/>
              </a:rPr>
              <a:t>Hbase: Pour une gestion optimale des bases de données NoSQL basée sur le modèle BigTable.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7CBA23-A20F-C255-E93A-5C1678CDC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7291" y="0"/>
            <a:ext cx="1414710" cy="80547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7F1DC0C-E8F0-F444-8908-A2C8E1E5E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71" y="159030"/>
            <a:ext cx="10308720" cy="1320800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accent2">
                    <a:lumMod val="50000"/>
                  </a:schemeClr>
                </a:solidFill>
              </a:rPr>
              <a:t>Solutions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73AAE6-3290-9498-C708-4791D8078A98}"/>
              </a:ext>
            </a:extLst>
          </p:cNvPr>
          <p:cNvCxnSpPr>
            <a:cxnSpLocks/>
            <a:stCxn id="5" idx="1"/>
          </p:cNvCxnSpPr>
          <p:nvPr/>
        </p:nvCxnSpPr>
        <p:spPr>
          <a:xfrm flipV="1">
            <a:off x="306271" y="816638"/>
            <a:ext cx="8420286" cy="2792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CFE9CD7-D32D-E5F6-F519-FC2AE5BFF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F7844-971B-204C-8344-C88FE14DC098}" type="slidenum">
              <a:rPr lang="en-FR" smtClean="0"/>
              <a:t>6</a:t>
            </a:fld>
            <a:endParaRPr lang="en-FR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F8F14EF-D84C-B6F9-03D8-DEBFAF279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15/02/2024</a:t>
            </a:r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990695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8D490-9B98-1010-7EEC-1E5A41D2D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700867"/>
            <a:ext cx="9236099" cy="1826581"/>
          </a:xfrm>
        </p:spPr>
        <p:txBody>
          <a:bodyPr/>
          <a:lstStyle/>
          <a:p>
            <a:r>
              <a:rPr lang="en-FR"/>
              <a:t>Procédures de traitement des données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DE8C8E-74BA-FC37-3CA8-D6AEDA0C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313" y="0"/>
            <a:ext cx="1139687" cy="63610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E2CDD-FE20-F401-2A9E-F1DB064D1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F7844-971B-204C-8344-C88FE14DC098}" type="slidenum">
              <a:rPr lang="en-FR" smtClean="0"/>
              <a:t>7</a:t>
            </a:fld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363F12-D8EA-1922-C416-BD52E00D4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15/02/2024</a:t>
            </a:r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453193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7CBA23-A20F-C255-E93A-5C1678CDC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7291" y="0"/>
            <a:ext cx="1414710" cy="80547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7F1DC0C-E8F0-F444-8908-A2C8E1E5E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71" y="159030"/>
            <a:ext cx="10308720" cy="1320800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accent2">
                    <a:lumMod val="50000"/>
                  </a:schemeClr>
                </a:solidFill>
              </a:rPr>
              <a:t>Qualification des données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73AAE6-3290-9498-C708-4791D8078A98}"/>
              </a:ext>
            </a:extLst>
          </p:cNvPr>
          <p:cNvCxnSpPr>
            <a:cxnSpLocks/>
            <a:stCxn id="5" idx="1"/>
          </p:cNvCxnSpPr>
          <p:nvPr/>
        </p:nvCxnSpPr>
        <p:spPr>
          <a:xfrm flipV="1">
            <a:off x="306271" y="816638"/>
            <a:ext cx="8420286" cy="2792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C90F098-28E2-B722-CDE6-E0E49495F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38" y="1101163"/>
            <a:ext cx="9120249" cy="341161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0F40F-F46F-9F64-1C66-12269DF1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F7844-971B-204C-8344-C88FE14DC098}" type="slidenum">
              <a:rPr lang="en-FR" smtClean="0"/>
              <a:t>8</a:t>
            </a:fld>
            <a:endParaRPr lang="en-FR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64DCE0B-8D70-BDD8-4F0A-BAD18DFA7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15/02/2024</a:t>
            </a:r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015645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7CBA23-A20F-C255-E93A-5C1678CDC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7291" y="0"/>
            <a:ext cx="1414710" cy="80547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7F1DC0C-E8F0-F444-8908-A2C8E1E5E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71" y="159030"/>
            <a:ext cx="10308720" cy="1320800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accent2">
                    <a:lumMod val="50000"/>
                  </a:schemeClr>
                </a:solidFill>
              </a:rPr>
              <a:t>Procédures de structuration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73AAE6-3290-9498-C708-4791D8078A98}"/>
              </a:ext>
            </a:extLst>
          </p:cNvPr>
          <p:cNvCxnSpPr>
            <a:cxnSpLocks/>
            <a:stCxn id="5" idx="1"/>
          </p:cNvCxnSpPr>
          <p:nvPr/>
        </p:nvCxnSpPr>
        <p:spPr>
          <a:xfrm flipV="1">
            <a:off x="306271" y="816638"/>
            <a:ext cx="8420286" cy="2792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7A31A492-EA0C-1130-517F-7F01432F34A9}"/>
              </a:ext>
            </a:extLst>
          </p:cNvPr>
          <p:cNvSpPr txBox="1">
            <a:spLocks/>
          </p:cNvSpPr>
          <p:nvPr/>
        </p:nvSpPr>
        <p:spPr>
          <a:xfrm>
            <a:off x="712961" y="1108513"/>
            <a:ext cx="8596668" cy="521035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fr-FR" b="1" dirty="0">
                <a:ea typeface="Calibri"/>
                <a:cs typeface="Calibri"/>
              </a:rPr>
              <a:t>Modèle de données :</a:t>
            </a:r>
            <a:endParaRPr lang="fr-FR" dirty="0">
              <a:ea typeface="Calibri"/>
              <a:cs typeface="Calibri"/>
            </a:endParaRPr>
          </a:p>
          <a:p>
            <a:pPr marL="685800" lvl="1"/>
            <a:r>
              <a:rPr lang="fr-FR" dirty="0">
                <a:ea typeface="Calibri"/>
                <a:cs typeface="Calibri"/>
              </a:rPr>
              <a:t>Sous la forme d’une seule table dans un premier temps</a:t>
            </a:r>
          </a:p>
          <a:p>
            <a:pPr marL="685800" lvl="1"/>
            <a:r>
              <a:rPr lang="fr-FR" dirty="0">
                <a:ea typeface="Calibri"/>
                <a:cs typeface="Calibri"/>
              </a:rPr>
              <a:t>Structuration de tables relationnelles par la suite</a:t>
            </a:r>
          </a:p>
          <a:p>
            <a:pPr marL="0" indent="0">
              <a:buFont typeface="Wingdings 3" charset="2"/>
              <a:buNone/>
            </a:pPr>
            <a:endParaRPr lang="fr-FR" dirty="0">
              <a:ea typeface="Calibri"/>
              <a:cs typeface="Calibri"/>
            </a:endParaRPr>
          </a:p>
          <a:p>
            <a:pPr marL="0" indent="0">
              <a:buFont typeface="Wingdings 3" charset="2"/>
              <a:buNone/>
            </a:pPr>
            <a:r>
              <a:rPr lang="fr-FR" b="1" dirty="0">
                <a:ea typeface="Calibri"/>
                <a:cs typeface="Calibri"/>
              </a:rPr>
              <a:t>Traitement des valeurs null:</a:t>
            </a:r>
          </a:p>
          <a:p>
            <a:pPr marL="685800" lvl="1"/>
            <a:r>
              <a:rPr lang="fr-FR" dirty="0">
                <a:ea typeface="Calibri"/>
                <a:cs typeface="Calibri"/>
              </a:rPr>
              <a:t>Int et float: 0</a:t>
            </a:r>
          </a:p>
          <a:p>
            <a:pPr marL="685800" lvl="1"/>
            <a:r>
              <a:rPr lang="fr-FR" dirty="0">
                <a:ea typeface="Calibri"/>
                <a:cs typeface="Calibri"/>
              </a:rPr>
              <a:t>Str:  chaîne de caractères vide</a:t>
            </a:r>
          </a:p>
          <a:p>
            <a:pPr marL="400050" lvl="1" indent="0">
              <a:buNone/>
            </a:pPr>
            <a:endParaRPr lang="fr-FR" b="1" dirty="0">
              <a:ea typeface="Calibri"/>
              <a:cs typeface="Calibri"/>
            </a:endParaRPr>
          </a:p>
          <a:p>
            <a:pPr marL="0" indent="0">
              <a:buFont typeface="Wingdings 3" charset="2"/>
              <a:buNone/>
            </a:pPr>
            <a:r>
              <a:rPr lang="fr-FR" b="1" dirty="0">
                <a:ea typeface="Calibri"/>
                <a:cs typeface="Calibri"/>
              </a:rPr>
              <a:t>Traitement des valeurs zéro:</a:t>
            </a:r>
          </a:p>
          <a:p>
            <a:pPr marL="685800" lvl="1"/>
            <a:r>
              <a:rPr lang="fr-FR" dirty="0">
                <a:ea typeface="Calibri"/>
                <a:cs typeface="Calibri"/>
              </a:rPr>
              <a:t>Champs ‘qte’ (quantité): 1</a:t>
            </a:r>
          </a:p>
          <a:p>
            <a:pPr marL="400050" lvl="1" indent="0">
              <a:buNone/>
            </a:pPr>
            <a:endParaRPr lang="fr-FR" dirty="0">
              <a:ea typeface="Calibri"/>
              <a:cs typeface="Calibri"/>
            </a:endParaRPr>
          </a:p>
          <a:p>
            <a:pPr marL="0" indent="0">
              <a:buFont typeface="Wingdings 3" charset="2"/>
              <a:buNone/>
            </a:pPr>
            <a:r>
              <a:rPr lang="fr-FR" b="1" dirty="0">
                <a:ea typeface="Calibri"/>
                <a:cs typeface="Calibri"/>
              </a:rPr>
              <a:t>Traitement des valeurs extrêmes:</a:t>
            </a:r>
          </a:p>
          <a:p>
            <a:pPr marL="685800" lvl="1"/>
            <a:r>
              <a:rPr lang="fr-FR" dirty="0">
                <a:ea typeface="Calibri"/>
                <a:cs typeface="Calibri"/>
              </a:rPr>
              <a:t>Date: suppression de 12 enregistrements</a:t>
            </a:r>
          </a:p>
          <a:p>
            <a:pPr marL="685800" lvl="1"/>
            <a:r>
              <a:rPr lang="fr-FR" dirty="0">
                <a:ea typeface="Calibri"/>
                <a:cs typeface="Calibri"/>
              </a:rPr>
              <a:t>Champs points: non prise en compte des valeurs &lt; 0 </a:t>
            </a:r>
          </a:p>
          <a:p>
            <a:pPr marL="685800" lvl="1"/>
            <a:endParaRPr lang="fr-FR" dirty="0">
              <a:ea typeface="Calibri"/>
              <a:cs typeface="Calibri"/>
            </a:endParaRPr>
          </a:p>
          <a:p>
            <a:pPr marL="400050" lvl="1" indent="0">
              <a:buNone/>
            </a:pPr>
            <a:endParaRPr lang="fr-FR" dirty="0">
              <a:ea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EA0C8-162E-0C0C-2CBF-12147814C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F7844-971B-204C-8344-C88FE14DC098}" type="slidenum">
              <a:rPr lang="en-FR" smtClean="0"/>
              <a:t>9</a:t>
            </a:fld>
            <a:endParaRPr lang="en-FR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4D952C9-A59A-B4C7-7FE3-63B44542F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15/02/2024</a:t>
            </a:r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46307534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{D5BBF1ED-04C4-7B48-9C69-775962174C8D}tf10001060</Template>
  <TotalTime>935</TotalTime>
  <Words>738</Words>
  <Application>Microsoft Macintosh PowerPoint</Application>
  <PresentationFormat>Widescreen</PresentationFormat>
  <Paragraphs>141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Trebuchet MS</vt:lpstr>
      <vt:lpstr>Wingdings 3</vt:lpstr>
      <vt:lpstr>Facet</vt:lpstr>
      <vt:lpstr>Projet Big Data Fromagerie Brenais</vt:lpstr>
      <vt:lpstr>Contexte actuel</vt:lpstr>
      <vt:lpstr>Le programme de fidélisation</vt:lpstr>
      <vt:lpstr>Objectifs du programme de fidélisation</vt:lpstr>
      <vt:lpstr>Problématiques du programme actuel</vt:lpstr>
      <vt:lpstr>Solutions</vt:lpstr>
      <vt:lpstr>Procédures de traitement des données</vt:lpstr>
      <vt:lpstr>Qualification des données</vt:lpstr>
      <vt:lpstr>Procédures de structuration</vt:lpstr>
      <vt:lpstr>Procédures d’import des données</vt:lpstr>
      <vt:lpstr>Algorithmes d’analyse des données </vt:lpstr>
      <vt:lpstr>Algorithmes d’analyse des données </vt:lpstr>
      <vt:lpstr>Tableau de bord</vt:lpstr>
      <vt:lpstr>Carte des quantités distribuées en France par ville</vt:lpstr>
      <vt:lpstr>Evolution de la fidélisation des clients </vt:lpstr>
      <vt:lpstr>Evolution de l’attrayance des objets et de leur coût de distribution </vt:lpstr>
      <vt:lpstr>Recommandations</vt:lpstr>
      <vt:lpstr>Recommandations</vt:lpstr>
      <vt:lpstr>Déroulement du projet</vt:lpstr>
      <vt:lpstr>Merci pour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</dc:title>
  <dc:creator>wordexcel.msoffice@gmail.com</dc:creator>
  <cp:lastModifiedBy>wordexcel.msoffice@gmail.com</cp:lastModifiedBy>
  <cp:revision>77</cp:revision>
  <dcterms:created xsi:type="dcterms:W3CDTF">2024-01-16T09:18:07Z</dcterms:created>
  <dcterms:modified xsi:type="dcterms:W3CDTF">2024-02-15T14:28:29Z</dcterms:modified>
</cp:coreProperties>
</file>